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5143500" cx="9144000"/>
  <p:notesSz cx="6858000" cy="9144000"/>
  <p:embeddedFontLst>
    <p:embeddedFont>
      <p:font typeface="Poppins"/>
      <p:regular r:id="rId58"/>
      <p:bold r:id="rId59"/>
      <p:italic r:id="rId60"/>
      <p:boldItalic r:id="rId61"/>
    </p:embeddedFont>
    <p:embeddedFont>
      <p:font typeface="Poppins Light"/>
      <p:regular r:id="rId62"/>
      <p:bold r:id="rId63"/>
      <p:italic r:id="rId64"/>
      <p:boldItalic r:id="rId65"/>
    </p:embeddedFont>
    <p:embeddedFont>
      <p:font typeface="Poppins SemiBold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PoppinsLight-regular.fntdata"/><Relationship Id="rId61" Type="http://schemas.openxmlformats.org/officeDocument/2006/relationships/font" Target="fonts/Poppins-boldItalic.fntdata"/><Relationship Id="rId20" Type="http://schemas.openxmlformats.org/officeDocument/2006/relationships/slide" Target="slides/slide16.xml"/><Relationship Id="rId64" Type="http://schemas.openxmlformats.org/officeDocument/2006/relationships/font" Target="fonts/PoppinsLight-italic.fntdata"/><Relationship Id="rId63" Type="http://schemas.openxmlformats.org/officeDocument/2006/relationships/font" Target="fonts/PoppinsLight-bold.fntdata"/><Relationship Id="rId22" Type="http://schemas.openxmlformats.org/officeDocument/2006/relationships/slide" Target="slides/slide18.xml"/><Relationship Id="rId66" Type="http://schemas.openxmlformats.org/officeDocument/2006/relationships/font" Target="fonts/PoppinsSemiBold-regular.fntdata"/><Relationship Id="rId21" Type="http://schemas.openxmlformats.org/officeDocument/2006/relationships/slide" Target="slides/slide17.xml"/><Relationship Id="rId65" Type="http://schemas.openxmlformats.org/officeDocument/2006/relationships/font" Target="fonts/PoppinsLight-boldItalic.fntdata"/><Relationship Id="rId24" Type="http://schemas.openxmlformats.org/officeDocument/2006/relationships/slide" Target="slides/slide20.xml"/><Relationship Id="rId68" Type="http://schemas.openxmlformats.org/officeDocument/2006/relationships/font" Target="fonts/PoppinsSemiBold-italic.fntdata"/><Relationship Id="rId23" Type="http://schemas.openxmlformats.org/officeDocument/2006/relationships/slide" Target="slides/slide19.xml"/><Relationship Id="rId67" Type="http://schemas.openxmlformats.org/officeDocument/2006/relationships/font" Target="fonts/PoppinsSemiBold-bold.fntdata"/><Relationship Id="rId60" Type="http://schemas.openxmlformats.org/officeDocument/2006/relationships/font" Target="fonts/Poppins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PoppinsSemiBold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Poppins-bold.fntdata"/><Relationship Id="rId14" Type="http://schemas.openxmlformats.org/officeDocument/2006/relationships/slide" Target="slides/slide10.xml"/><Relationship Id="rId58" Type="http://schemas.openxmlformats.org/officeDocument/2006/relationships/font" Target="fonts/Poppins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b4945bd0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cb4945bd0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b60952b0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b60952b0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b60952b0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cb60952b0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b60952b0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b60952b0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b60952b0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cb60952b0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78c2b05c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78c2b05c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b60952b0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b60952b0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b60952b0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b60952b0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b60952b0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cb60952b0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b60952b0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b60952b0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b60952b0d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b60952b0d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b60952b0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cb60952b0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b60952b0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cb60952b0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b60952b0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b60952b0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b60952b0d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cb60952b0d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b60952b0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b60952b0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b60952b0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cb60952b0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b60952b0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cb60952b0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cb60952b0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cb60952b0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b60952b0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cb60952b0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b60952b0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cb60952b0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78c2b05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78c2b05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b60952b0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cb60952b0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b60952b0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cb60952b0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b60952b0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cb60952b0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b60952b0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cb60952b0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b60952b0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b60952b0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b60952b0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cb60952b0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b60952b0d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cb60952b0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b60952b0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cb60952b0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b60952b0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cb60952b0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b60952b0d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cb60952b0d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b4945bd0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b4945bd0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b60952b0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cb60952b0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b60952b0d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cb60952b0d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b60952b0d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cb60952b0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b60952b0d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cb60952b0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cb60952b0d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cb60952b0d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b60952b0d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cb60952b0d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b60952b0d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cb60952b0d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cb4945bd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cb4945bd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b60952b0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cb60952b0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cb60952b0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cb60952b0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b4945bd0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b4945bd0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cb60952b0d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cb60952b0d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cb60952b0d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cb60952b0d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b60952b0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cb60952b0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cb60952b0d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cb60952b0d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b4945bd0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b4945bd0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b4945bd0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b4945bd0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b4945bd0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b4945bd0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b4945bd0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b4945bd0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idx="2" type="ctrTitle"/>
          </p:nvPr>
        </p:nvSpPr>
        <p:spPr>
          <a:xfrm>
            <a:off x="1018525" y="2713175"/>
            <a:ext cx="69078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None/>
              <a:defRPr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110475" y="3210575"/>
            <a:ext cx="2244000" cy="291000"/>
          </a:xfrm>
          <a:prstGeom prst="roundRect">
            <a:avLst>
              <a:gd fmla="val 50000" name="adj"/>
            </a:avLst>
          </a:prstGeom>
          <a:solidFill>
            <a:srgbClr val="26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idx="3" type="ctrTitle"/>
          </p:nvPr>
        </p:nvSpPr>
        <p:spPr>
          <a:xfrm>
            <a:off x="1170925" y="3185692"/>
            <a:ext cx="2099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Light"/>
              <a:buNone/>
              <a:defRPr sz="1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+Imagen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" name="Google Shape;41;p11"/>
          <p:cNvSpPr txBox="1"/>
          <p:nvPr>
            <p:ph type="title"/>
          </p:nvPr>
        </p:nvSpPr>
        <p:spPr>
          <a:xfrm>
            <a:off x="311700" y="1548750"/>
            <a:ext cx="32568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">
    <p:bg>
      <p:bgPr>
        <a:solidFill>
          <a:srgbClr val="1BBC9B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" name="Google Shape;44;p12"/>
          <p:cNvSpPr txBox="1"/>
          <p:nvPr>
            <p:ph type="title"/>
          </p:nvPr>
        </p:nvSpPr>
        <p:spPr>
          <a:xfrm>
            <a:off x="311700" y="1250075"/>
            <a:ext cx="3701400" cy="27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B34"/>
              </a:buClr>
              <a:buSzPts val="3200"/>
              <a:buFont typeface="Poppins"/>
              <a:buNone/>
              <a:defRPr sz="3200">
                <a:solidFill>
                  <a:srgbClr val="262B3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1357300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791775" y="1200275"/>
            <a:ext cx="41709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Texto+Imagen 2.png" id="26" name="Google Shape;2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SemiBold"/>
              <a:buNone/>
              <a:defRPr sz="18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+Imagen 3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1039900"/>
            <a:ext cx="3716700" cy="30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nes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311700" y="974375"/>
            <a:ext cx="37167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 + Codigo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7.jp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7.jpg"/><Relationship Id="rId5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27.jpg"/><Relationship Id="rId5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27.jp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27.jpg"/><Relationship Id="rId5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27.jpg"/><Relationship Id="rId5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27.jpg"/><Relationship Id="rId5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Relationship Id="rId4" Type="http://schemas.openxmlformats.org/officeDocument/2006/relationships/image" Target="../media/image27.jpg"/><Relationship Id="rId5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Relationship Id="rId4" Type="http://schemas.openxmlformats.org/officeDocument/2006/relationships/image" Target="../media/image27.jpg"/><Relationship Id="rId5" Type="http://schemas.openxmlformats.org/officeDocument/2006/relationships/image" Target="../media/image2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CódigoFacilito.</a:t>
            </a:r>
            <a:endParaRPr/>
          </a:p>
        </p:txBody>
      </p:sp>
      <p:sp>
        <p:nvSpPr>
          <p:cNvPr id="61" name="Google Shape;61;p17"/>
          <p:cNvSpPr txBox="1"/>
          <p:nvPr>
            <p:ph idx="2" type="ctrTitle"/>
          </p:nvPr>
        </p:nvSpPr>
        <p:spPr>
          <a:xfrm>
            <a:off x="1018525" y="2484575"/>
            <a:ext cx="69078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OAuth</a:t>
            </a:r>
            <a:endParaRPr sz="3000"/>
          </a:p>
        </p:txBody>
      </p:sp>
      <p:sp>
        <p:nvSpPr>
          <p:cNvPr id="62" name="Google Shape;62;p17"/>
          <p:cNvSpPr txBox="1"/>
          <p:nvPr>
            <p:ph idx="3" type="ctrTitle"/>
          </p:nvPr>
        </p:nvSpPr>
        <p:spPr>
          <a:xfrm>
            <a:off x="1094725" y="3185700"/>
            <a:ext cx="24045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Andres Pineda - Desarrollador Cloud</a:t>
            </a:r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925" y="1170450"/>
            <a:ext cx="5024701" cy="31806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6"/>
          <p:cNvSpPr txBox="1"/>
          <p:nvPr>
            <p:ph type="title"/>
          </p:nvPr>
        </p:nvSpPr>
        <p:spPr>
          <a:xfrm>
            <a:off x="311700" y="1399675"/>
            <a:ext cx="35028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CódigoFacilito.com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6"/>
          <p:cNvSpPr txBox="1"/>
          <p:nvPr/>
        </p:nvSpPr>
        <p:spPr>
          <a:xfrm>
            <a:off x="2153125" y="4586425"/>
            <a:ext cx="673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https://accounts.google.com/o/oauth2/auth/oauthchooseaccount?access_type=offline&amp;client_id=123458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type="title"/>
          </p:nvPr>
        </p:nvSpPr>
        <p:spPr>
          <a:xfrm>
            <a:off x="311700" y="1399675"/>
            <a:ext cx="35028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Hace no tanto tiempo atrás…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350" y="1122825"/>
            <a:ext cx="4967625" cy="33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type="title"/>
          </p:nvPr>
        </p:nvSpPr>
        <p:spPr>
          <a:xfrm>
            <a:off x="311700" y="1399675"/>
            <a:ext cx="35028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Necesitamos tus credenciales de tu correo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425" y="1850500"/>
            <a:ext cx="5024701" cy="182054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/>
          <p:nvPr/>
        </p:nvSpPr>
        <p:spPr>
          <a:xfrm>
            <a:off x="4145200" y="4522025"/>
            <a:ext cx="396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https://blog.codinghorror.com/please-give-us-your-email-password/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311700" y="1399675"/>
            <a:ext cx="35028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problema grave de seguridad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950" y="923025"/>
            <a:ext cx="5024701" cy="3297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type="title"/>
          </p:nvPr>
        </p:nvSpPr>
        <p:spPr>
          <a:xfrm>
            <a:off x="311700" y="1399675"/>
            <a:ext cx="35028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problema grave de seguridad </a:t>
            </a:r>
            <a:r>
              <a:rPr b="1" lang="es">
                <a:latin typeface="Poppins"/>
                <a:ea typeface="Poppins"/>
                <a:cs typeface="Poppins"/>
                <a:sym typeface="Poppins"/>
              </a:rPr>
              <a:t>Informática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450" y="1342720"/>
            <a:ext cx="4261925" cy="28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1"/>
          <p:cNvPicPr preferRelativeResize="0"/>
          <p:nvPr/>
        </p:nvPicPr>
        <p:blipFill rotWithShape="1">
          <a:blip r:embed="rId4">
            <a:alphaModFix/>
          </a:blip>
          <a:srcRect b="0" l="12912" r="12919" t="0"/>
          <a:stretch/>
        </p:blipFill>
        <p:spPr>
          <a:xfrm>
            <a:off x="3763600" y="0"/>
            <a:ext cx="50864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1"/>
          <p:cNvSpPr txBox="1"/>
          <p:nvPr>
            <p:ph type="title"/>
          </p:nvPr>
        </p:nvSpPr>
        <p:spPr>
          <a:xfrm>
            <a:off x="311700" y="1548750"/>
            <a:ext cx="32019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Soluciones Temporales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type="title"/>
          </p:nvPr>
        </p:nvSpPr>
        <p:spPr>
          <a:xfrm>
            <a:off x="311700" y="1399675"/>
            <a:ext cx="41487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2007, </a:t>
            </a:r>
            <a:r>
              <a:rPr b="1" lang="es">
                <a:latin typeface="Poppins"/>
                <a:ea typeface="Poppins"/>
                <a:cs typeface="Poppins"/>
                <a:sym typeface="Poppins"/>
              </a:rPr>
              <a:t>Blaine Cook</a:t>
            </a:r>
            <a:r>
              <a:rPr lang="es"/>
              <a:t>, </a:t>
            </a:r>
            <a:r>
              <a:rPr b="1" lang="es">
                <a:latin typeface="Poppins"/>
                <a:ea typeface="Poppins"/>
                <a:cs typeface="Poppins"/>
                <a:sym typeface="Poppins"/>
              </a:rPr>
              <a:t>Chris Messina</a:t>
            </a:r>
            <a:r>
              <a:rPr lang="es"/>
              <a:t> y </a:t>
            </a:r>
            <a:r>
              <a:rPr b="1" lang="es">
                <a:latin typeface="Poppins"/>
                <a:ea typeface="Poppins"/>
                <a:cs typeface="Poppins"/>
                <a:sym typeface="Poppins"/>
              </a:rPr>
              <a:t>Larry Halff</a:t>
            </a:r>
            <a:r>
              <a:rPr lang="es"/>
              <a:t> propusieron OAuth 1.0 como una solución al problema de autorización. OAuth 1.0 permitía a los usuarios autorizar a las aplicaciones acceder a sus datos sin compartir sus contraseñas.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425" y="1362725"/>
            <a:ext cx="2409988" cy="24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>
            <p:ph type="title"/>
          </p:nvPr>
        </p:nvSpPr>
        <p:spPr>
          <a:xfrm>
            <a:off x="963950" y="1891850"/>
            <a:ext cx="6217500" cy="20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Published by community in October 2007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RFC5849 en Abril 2010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Soportado ampliamente por los grandes del momento (Twitter, Google, Yahoo, etc)</a:t>
            </a:r>
            <a:endParaRPr/>
          </a:p>
        </p:txBody>
      </p:sp>
      <p:sp>
        <p:nvSpPr>
          <p:cNvPr id="170" name="Google Shape;170;p33"/>
          <p:cNvSpPr txBox="1"/>
          <p:nvPr>
            <p:ph type="title"/>
          </p:nvPr>
        </p:nvSpPr>
        <p:spPr>
          <a:xfrm>
            <a:off x="963950" y="875275"/>
            <a:ext cx="20199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OAuth 1.0</a:t>
            </a:r>
            <a:endParaRPr sz="2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4"/>
          <p:cNvPicPr preferRelativeResize="0"/>
          <p:nvPr/>
        </p:nvPicPr>
        <p:blipFill rotWithShape="1">
          <a:blip r:embed="rId4">
            <a:alphaModFix/>
          </a:blip>
          <a:srcRect b="0" l="12912" r="12919" t="0"/>
          <a:stretch/>
        </p:blipFill>
        <p:spPr>
          <a:xfrm>
            <a:off x="3763600" y="0"/>
            <a:ext cx="50864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4"/>
          <p:cNvSpPr txBox="1"/>
          <p:nvPr>
            <p:ph type="title"/>
          </p:nvPr>
        </p:nvSpPr>
        <p:spPr>
          <a:xfrm>
            <a:off x="765450" y="871275"/>
            <a:ext cx="27480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La meta de OAuth</a:t>
            </a:r>
            <a:endParaRPr sz="2000"/>
          </a:p>
        </p:txBody>
      </p:sp>
      <p:sp>
        <p:nvSpPr>
          <p:cNvPr id="178" name="Google Shape;178;p34"/>
          <p:cNvSpPr txBox="1"/>
          <p:nvPr>
            <p:ph type="title"/>
          </p:nvPr>
        </p:nvSpPr>
        <p:spPr>
          <a:xfrm>
            <a:off x="311550" y="1684225"/>
            <a:ext cx="3201900" cy="21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Como se puede lograr que una aplicación de 3ros tenga acceso a información del usuario sin esta solicitar sus credenciales.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type="title"/>
          </p:nvPr>
        </p:nvSpPr>
        <p:spPr>
          <a:xfrm>
            <a:off x="311700" y="1399675"/>
            <a:ext cx="35028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CódigoFacilito.com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525" y="799713"/>
            <a:ext cx="3972849" cy="392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725700" y="1285200"/>
            <a:ext cx="51753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BBC9B"/>
                </a:solidFill>
              </a:rPr>
              <a:t>➔</a:t>
            </a:r>
            <a:r>
              <a:rPr lang="es"/>
              <a:t> Sr Cloud Developer @ AFL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BBC9B"/>
                </a:solidFill>
              </a:rPr>
              <a:t>➔</a:t>
            </a:r>
            <a:r>
              <a:rPr lang="es"/>
              <a:t> Python Latam | Real Python | dotnetdo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BBC9B"/>
                </a:solidFill>
              </a:rPr>
              <a:t>➔</a:t>
            </a:r>
            <a:r>
              <a:rPr lang="es"/>
              <a:t> Twitter: @pinedax_dev</a:t>
            </a:r>
            <a:endParaRPr/>
          </a:p>
        </p:txBody>
      </p:sp>
      <p:pic>
        <p:nvPicPr>
          <p:cNvPr id="68" name="Google Shape;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875" y="1533400"/>
            <a:ext cx="2076600" cy="207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925" y="1170450"/>
            <a:ext cx="5024701" cy="318066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6"/>
          <p:cNvSpPr txBox="1"/>
          <p:nvPr>
            <p:ph type="title"/>
          </p:nvPr>
        </p:nvSpPr>
        <p:spPr>
          <a:xfrm>
            <a:off x="311700" y="1399675"/>
            <a:ext cx="35028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CódigoFacilito.com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6"/>
          <p:cNvSpPr txBox="1"/>
          <p:nvPr/>
        </p:nvSpPr>
        <p:spPr>
          <a:xfrm>
            <a:off x="2153125" y="4586425"/>
            <a:ext cx="673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https://accounts.google.com/o/oauth2/auth/oauthchooseaccount?access_type=offline&amp;client_id=123458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>
            <p:ph type="title"/>
          </p:nvPr>
        </p:nvSpPr>
        <p:spPr>
          <a:xfrm>
            <a:off x="311700" y="1399675"/>
            <a:ext cx="41487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OAuth 1.0 fue un avance significativo pero </a:t>
            </a:r>
            <a:r>
              <a:rPr lang="es"/>
              <a:t>tenía</a:t>
            </a:r>
            <a:r>
              <a:rPr lang="es"/>
              <a:t> ciertas limitaciones. Limitaciones que fueron corregidas en la segunda versión del protocolo.</a:t>
            </a:r>
            <a:endParaRPr/>
          </a:p>
        </p:txBody>
      </p:sp>
      <p:pic>
        <p:nvPicPr>
          <p:cNvPr id="197" name="Google Shape;1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425" y="1362725"/>
            <a:ext cx="2409988" cy="24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202" name="Google Shape;202;p38"/>
          <p:cNvPicPr preferRelativeResize="0"/>
          <p:nvPr/>
        </p:nvPicPr>
        <p:blipFill rotWithShape="1">
          <a:blip r:embed="rId3">
            <a:alphaModFix/>
          </a:blip>
          <a:srcRect b="13591" l="0" r="0" t="0"/>
          <a:stretch/>
        </p:blipFill>
        <p:spPr>
          <a:xfrm>
            <a:off x="-45075" y="0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+Imagen 2.png" id="203" name="Google Shape;20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075" y="0"/>
            <a:ext cx="9189077" cy="5299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8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OAuth2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/>
          <p:nvPr>
            <p:ph type="title"/>
          </p:nvPr>
        </p:nvSpPr>
        <p:spPr>
          <a:xfrm>
            <a:off x="311700" y="1399675"/>
            <a:ext cx="1509000" cy="22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OAuth 1.0</a:t>
            </a:r>
            <a:br>
              <a:rPr lang="es"/>
            </a:br>
            <a:r>
              <a:rPr lang="es"/>
              <a:t>vs </a:t>
            </a:r>
            <a:br>
              <a:rPr lang="es"/>
            </a:br>
            <a:r>
              <a:rPr lang="es"/>
              <a:t>OAuth 2.0</a:t>
            </a:r>
            <a:endParaRPr/>
          </a:p>
        </p:txBody>
      </p:sp>
      <p:pic>
        <p:nvPicPr>
          <p:cNvPr id="210" name="Google Shape;2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500" y="885074"/>
            <a:ext cx="6753351" cy="35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0"/>
          <p:cNvPicPr preferRelativeResize="0"/>
          <p:nvPr/>
        </p:nvPicPr>
        <p:blipFill rotWithShape="1">
          <a:blip r:embed="rId4">
            <a:alphaModFix/>
          </a:blip>
          <a:srcRect b="0" l="12912" r="12919" t="0"/>
          <a:stretch/>
        </p:blipFill>
        <p:spPr>
          <a:xfrm>
            <a:off x="3763600" y="0"/>
            <a:ext cx="50864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0"/>
          <p:cNvSpPr txBox="1"/>
          <p:nvPr>
            <p:ph type="title"/>
          </p:nvPr>
        </p:nvSpPr>
        <p:spPr>
          <a:xfrm>
            <a:off x="311700" y="1548750"/>
            <a:ext cx="32019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OAuth 2.0 se convirtió en el </a:t>
            </a:r>
            <a:r>
              <a:rPr lang="es"/>
              <a:t>estándar</a:t>
            </a:r>
            <a:r>
              <a:rPr lang="es"/>
              <a:t> para la </a:t>
            </a:r>
            <a:r>
              <a:rPr lang="es"/>
              <a:t>autorización</a:t>
            </a:r>
            <a:r>
              <a:rPr lang="es"/>
              <a:t> en la red.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type="title"/>
          </p:nvPr>
        </p:nvSpPr>
        <p:spPr>
          <a:xfrm>
            <a:off x="311700" y="1399675"/>
            <a:ext cx="35028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CódigoFacilito.com usando tu cuenta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1"/>
          <p:cNvSpPr txBox="1"/>
          <p:nvPr/>
        </p:nvSpPr>
        <p:spPr>
          <a:xfrm>
            <a:off x="2587800" y="4617200"/>
            <a:ext cx="396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https://developers.google.com/identity/protocols/oauth2</a:t>
            </a:r>
            <a:endParaRPr sz="1100"/>
          </a:p>
        </p:txBody>
      </p:sp>
      <p:pic>
        <p:nvPicPr>
          <p:cNvPr id="224" name="Google Shape;2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975" y="860888"/>
            <a:ext cx="346710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2"/>
          <p:cNvPicPr preferRelativeResize="0"/>
          <p:nvPr/>
        </p:nvPicPr>
        <p:blipFill rotWithShape="1">
          <a:blip r:embed="rId4">
            <a:alphaModFix/>
          </a:blip>
          <a:srcRect b="0" l="12912" r="12919" t="0"/>
          <a:stretch/>
        </p:blipFill>
        <p:spPr>
          <a:xfrm>
            <a:off x="3763600" y="0"/>
            <a:ext cx="50864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2"/>
          <p:cNvSpPr txBox="1"/>
          <p:nvPr>
            <p:ph type="title"/>
          </p:nvPr>
        </p:nvSpPr>
        <p:spPr>
          <a:xfrm>
            <a:off x="311700" y="2153350"/>
            <a:ext cx="3201900" cy="19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OAuth no es solo para authentication con socials o apps de terceros.</a:t>
            </a:r>
            <a:endParaRPr/>
          </a:p>
        </p:txBody>
      </p:sp>
      <p:sp>
        <p:nvSpPr>
          <p:cNvPr id="232" name="Google Shape;232;p42"/>
          <p:cNvSpPr txBox="1"/>
          <p:nvPr>
            <p:ph type="title"/>
          </p:nvPr>
        </p:nvSpPr>
        <p:spPr>
          <a:xfrm>
            <a:off x="311700" y="1878725"/>
            <a:ext cx="27480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Poppins"/>
                <a:ea typeface="Poppins"/>
                <a:cs typeface="Poppins"/>
                <a:sym typeface="Poppins"/>
              </a:rPr>
              <a:t>!Importante</a:t>
            </a:r>
            <a:endParaRPr b="1" sz="2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title"/>
          </p:nvPr>
        </p:nvSpPr>
        <p:spPr>
          <a:xfrm>
            <a:off x="311700" y="1399675"/>
            <a:ext cx="28998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OAuth 2.0 Permite a Google tener un solo lugar donde validar a sus usuarios</a:t>
            </a:r>
            <a:endParaRPr/>
          </a:p>
        </p:txBody>
      </p:sp>
      <p:pic>
        <p:nvPicPr>
          <p:cNvPr id="238" name="Google Shape;2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250" y="1300103"/>
            <a:ext cx="5470651" cy="29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3"/>
          <p:cNvSpPr txBox="1"/>
          <p:nvPr/>
        </p:nvSpPr>
        <p:spPr>
          <a:xfrm>
            <a:off x="2790075" y="4577050"/>
            <a:ext cx="416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https://www.oauth.com/oauth2-servers/the-resource-server/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4"/>
          <p:cNvPicPr preferRelativeResize="0"/>
          <p:nvPr/>
        </p:nvPicPr>
        <p:blipFill rotWithShape="1">
          <a:blip r:embed="rId4">
            <a:alphaModFix/>
          </a:blip>
          <a:srcRect b="0" l="12912" r="12919" t="0"/>
          <a:stretch/>
        </p:blipFill>
        <p:spPr>
          <a:xfrm>
            <a:off x="3763600" y="0"/>
            <a:ext cx="50864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4"/>
          <p:cNvSpPr txBox="1"/>
          <p:nvPr>
            <p:ph type="title"/>
          </p:nvPr>
        </p:nvSpPr>
        <p:spPr>
          <a:xfrm>
            <a:off x="311700" y="2153350"/>
            <a:ext cx="3201900" cy="19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¿Donde podemos usar OAuth?</a:t>
            </a:r>
            <a:endParaRPr/>
          </a:p>
        </p:txBody>
      </p:sp>
      <p:sp>
        <p:nvSpPr>
          <p:cNvPr id="247" name="Google Shape;247;p44"/>
          <p:cNvSpPr txBox="1"/>
          <p:nvPr>
            <p:ph type="title"/>
          </p:nvPr>
        </p:nvSpPr>
        <p:spPr>
          <a:xfrm>
            <a:off x="311700" y="1878725"/>
            <a:ext cx="27480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Poppins"/>
                <a:ea typeface="Poppins"/>
                <a:cs typeface="Poppins"/>
                <a:sym typeface="Poppins"/>
              </a:rPr>
              <a:t>Pregunta</a:t>
            </a:r>
            <a:endParaRPr b="1" sz="2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375" y="860537"/>
            <a:ext cx="4563250" cy="342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idx="1" type="subTitle"/>
          </p:nvPr>
        </p:nvSpPr>
        <p:spPr>
          <a:xfrm>
            <a:off x="791775" y="1200275"/>
            <a:ext cx="56487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¿</a:t>
            </a:r>
            <a:r>
              <a:rPr lang="es"/>
              <a:t>Qué</a:t>
            </a:r>
            <a:r>
              <a:rPr lang="es"/>
              <a:t> es OAuth?</a:t>
            </a:r>
            <a:endParaRPr/>
          </a:p>
        </p:txBody>
      </p:sp>
      <p:pic>
        <p:nvPicPr>
          <p:cNvPr id="74" name="Google Shape;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1824108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9"/>
          <p:cNvSpPr txBox="1"/>
          <p:nvPr>
            <p:ph idx="1" type="subTitle"/>
          </p:nvPr>
        </p:nvSpPr>
        <p:spPr>
          <a:xfrm>
            <a:off x="791775" y="1657475"/>
            <a:ext cx="41709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Historia de OAuth</a:t>
            </a:r>
            <a:endParaRPr/>
          </a:p>
        </p:txBody>
      </p:sp>
      <p:pic>
        <p:nvPicPr>
          <p:cNvPr id="76" name="Google Shape;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2337133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9"/>
          <p:cNvSpPr txBox="1"/>
          <p:nvPr>
            <p:ph idx="1" type="subTitle"/>
          </p:nvPr>
        </p:nvSpPr>
        <p:spPr>
          <a:xfrm>
            <a:off x="791775" y="2170500"/>
            <a:ext cx="41709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OAuth2 101</a:t>
            </a:r>
            <a:endParaRPr/>
          </a:p>
        </p:txBody>
      </p:sp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2807083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791775" y="2640450"/>
            <a:ext cx="52452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Flujos de autorización OAuth </a:t>
            </a:r>
            <a:endParaRPr/>
          </a:p>
        </p:txBody>
      </p:sp>
      <p:pic>
        <p:nvPicPr>
          <p:cNvPr id="80" name="Google Shape;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3353233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 txBox="1"/>
          <p:nvPr>
            <p:ph idx="1" type="subTitle"/>
          </p:nvPr>
        </p:nvSpPr>
        <p:spPr>
          <a:xfrm>
            <a:off x="791775" y="3186600"/>
            <a:ext cx="41709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Clientes </a:t>
            </a:r>
            <a:r>
              <a:rPr lang="es"/>
              <a:t>OAuth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6"/>
          <p:cNvPicPr preferRelativeResize="0"/>
          <p:nvPr/>
        </p:nvPicPr>
        <p:blipFill rotWithShape="1">
          <a:blip r:embed="rId4">
            <a:alphaModFix/>
          </a:blip>
          <a:srcRect b="0" l="12912" r="12919" t="0"/>
          <a:stretch/>
        </p:blipFill>
        <p:spPr>
          <a:xfrm>
            <a:off x="3763600" y="0"/>
            <a:ext cx="50864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6"/>
          <p:cNvSpPr txBox="1"/>
          <p:nvPr>
            <p:ph type="title"/>
          </p:nvPr>
        </p:nvSpPr>
        <p:spPr>
          <a:xfrm>
            <a:off x="311700" y="2153350"/>
            <a:ext cx="3201900" cy="19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OAuth es “</a:t>
            </a:r>
            <a:r>
              <a:rPr lang="es"/>
              <a:t>también”</a:t>
            </a:r>
            <a:r>
              <a:rPr lang="es"/>
              <a:t> usado para dar acceso a recursos en otros servidores.</a:t>
            </a:r>
            <a:endParaRPr/>
          </a:p>
        </p:txBody>
      </p:sp>
      <p:sp>
        <p:nvSpPr>
          <p:cNvPr id="260" name="Google Shape;260;p46"/>
          <p:cNvSpPr txBox="1"/>
          <p:nvPr>
            <p:ph type="title"/>
          </p:nvPr>
        </p:nvSpPr>
        <p:spPr>
          <a:xfrm>
            <a:off x="311700" y="1878725"/>
            <a:ext cx="27480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Poppins"/>
                <a:ea typeface="Poppins"/>
                <a:cs typeface="Poppins"/>
                <a:sym typeface="Poppins"/>
              </a:rPr>
              <a:t>!Importante</a:t>
            </a:r>
            <a:endParaRPr b="1" sz="2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7"/>
          <p:cNvPicPr preferRelativeResize="0"/>
          <p:nvPr/>
        </p:nvPicPr>
        <p:blipFill rotWithShape="1">
          <a:blip r:embed="rId4">
            <a:alphaModFix/>
          </a:blip>
          <a:srcRect b="0" l="12912" r="12919" t="0"/>
          <a:stretch/>
        </p:blipFill>
        <p:spPr>
          <a:xfrm>
            <a:off x="3763600" y="0"/>
            <a:ext cx="50864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7"/>
          <p:cNvSpPr txBox="1"/>
          <p:nvPr>
            <p:ph type="title"/>
          </p:nvPr>
        </p:nvSpPr>
        <p:spPr>
          <a:xfrm>
            <a:off x="311700" y="2250900"/>
            <a:ext cx="3405600" cy="12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Poppins"/>
                <a:ea typeface="Poppins"/>
                <a:cs typeface="Poppins"/>
                <a:sym typeface="Poppins"/>
              </a:rPr>
              <a:t>El caso de la </a:t>
            </a:r>
            <a:r>
              <a:rPr b="1" lang="es" sz="2000">
                <a:latin typeface="Poppins"/>
                <a:ea typeface="Poppins"/>
                <a:cs typeface="Poppins"/>
                <a:sym typeface="Poppins"/>
              </a:rPr>
              <a:t>aplicación</a:t>
            </a:r>
            <a:r>
              <a:rPr b="1" lang="es" sz="2000"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b="1" lang="es" sz="2000">
                <a:latin typeface="Poppins"/>
                <a:ea typeface="Poppins"/>
                <a:cs typeface="Poppins"/>
                <a:sym typeface="Poppins"/>
              </a:rPr>
              <a:t>edición</a:t>
            </a:r>
            <a:r>
              <a:rPr b="1" lang="es" sz="2000">
                <a:latin typeface="Poppins"/>
                <a:ea typeface="Poppins"/>
                <a:cs typeface="Poppins"/>
                <a:sym typeface="Poppins"/>
              </a:rPr>
              <a:t> de i</a:t>
            </a:r>
            <a:r>
              <a:rPr b="1" lang="es" sz="2000">
                <a:latin typeface="Poppins"/>
                <a:ea typeface="Poppins"/>
                <a:cs typeface="Poppins"/>
                <a:sym typeface="Poppins"/>
              </a:rPr>
              <a:t>mágenes</a:t>
            </a:r>
            <a:endParaRPr b="1" sz="2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>
            <p:ph type="title"/>
          </p:nvPr>
        </p:nvSpPr>
        <p:spPr>
          <a:xfrm>
            <a:off x="311700" y="1399675"/>
            <a:ext cx="4905900" cy="28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Creas una aplicación para editar imágenes y uno de las funcionalidades que te piden es el de poder cargar las imágenes que se encuentran en tu Google Photos, o tu ICloud. Tus usuarios se quejan de que descargar las imágenes en una computadora para luego cargarlas en tu aplicación es muy tedioso</a:t>
            </a:r>
            <a:endParaRPr/>
          </a:p>
        </p:txBody>
      </p:sp>
      <p:pic>
        <p:nvPicPr>
          <p:cNvPr id="273" name="Google Shape;2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575" y="1057713"/>
            <a:ext cx="2854050" cy="30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475" y="623750"/>
            <a:ext cx="2626949" cy="422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9"/>
          <p:cNvSpPr txBox="1"/>
          <p:nvPr>
            <p:ph type="title"/>
          </p:nvPr>
        </p:nvSpPr>
        <p:spPr>
          <a:xfrm>
            <a:off x="311700" y="1399675"/>
            <a:ext cx="3633300" cy="28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Canvas solicitando acceso a Google Photos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284" name="Google Shape;284;p50"/>
          <p:cNvPicPr preferRelativeResize="0"/>
          <p:nvPr/>
        </p:nvPicPr>
        <p:blipFill rotWithShape="1">
          <a:blip r:embed="rId3">
            <a:alphaModFix/>
          </a:blip>
          <a:srcRect b="13591" l="0" r="0" t="0"/>
          <a:stretch/>
        </p:blipFill>
        <p:spPr>
          <a:xfrm>
            <a:off x="-45075" y="0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+Imagen 2.png" id="285" name="Google Shape;28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075" y="0"/>
            <a:ext cx="9189077" cy="5299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0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OAuth2 101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 txBox="1"/>
          <p:nvPr>
            <p:ph type="title"/>
          </p:nvPr>
        </p:nvSpPr>
        <p:spPr>
          <a:xfrm>
            <a:off x="963950" y="1891850"/>
            <a:ext cx="6217500" cy="22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Se enfoca en simplificar el flujo de </a:t>
            </a:r>
            <a:r>
              <a:rPr lang="es"/>
              <a:t>autorización</a:t>
            </a:r>
            <a:r>
              <a:rPr lang="es"/>
              <a:t> de distintas aplicaciones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RFC6749 y  RFC6750 en 2012 y RFC6819 en 2013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Permite a aplicaciones de 3ros a obtener acceso limitado a servicios HTTP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OAuth2 </a:t>
            </a:r>
            <a:r>
              <a:rPr lang="es"/>
              <a:t>reemplaza</a:t>
            </a:r>
            <a:r>
              <a:rPr lang="es"/>
              <a:t> el protocolo OAuth 1.0 descrito en RFC 5849</a:t>
            </a:r>
            <a:endParaRPr/>
          </a:p>
        </p:txBody>
      </p:sp>
      <p:sp>
        <p:nvSpPr>
          <p:cNvPr id="292" name="Google Shape;292;p51"/>
          <p:cNvSpPr txBox="1"/>
          <p:nvPr>
            <p:ph type="title"/>
          </p:nvPr>
        </p:nvSpPr>
        <p:spPr>
          <a:xfrm>
            <a:off x="963950" y="875275"/>
            <a:ext cx="20199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OAuth 2.0</a:t>
            </a:r>
            <a:endParaRPr sz="2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 txBox="1"/>
          <p:nvPr>
            <p:ph type="title"/>
          </p:nvPr>
        </p:nvSpPr>
        <p:spPr>
          <a:xfrm>
            <a:off x="963950" y="1861175"/>
            <a:ext cx="6571800" cy="18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Dueño del recurso (Owner)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Cliente (Client)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Servidor de Autorización (Authorization Server)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Servidor de recursos protegidos (Resource Server)</a:t>
            </a:r>
            <a:endParaRPr/>
          </a:p>
        </p:txBody>
      </p:sp>
      <p:sp>
        <p:nvSpPr>
          <p:cNvPr id="298" name="Google Shape;298;p52"/>
          <p:cNvSpPr txBox="1"/>
          <p:nvPr>
            <p:ph type="title"/>
          </p:nvPr>
        </p:nvSpPr>
        <p:spPr>
          <a:xfrm>
            <a:off x="963950" y="875275"/>
            <a:ext cx="27618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OAuth2 Roles</a:t>
            </a:r>
            <a:endParaRPr sz="2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3"/>
          <p:cNvSpPr txBox="1"/>
          <p:nvPr>
            <p:ph type="title"/>
          </p:nvPr>
        </p:nvSpPr>
        <p:spPr>
          <a:xfrm>
            <a:off x="963950" y="875275"/>
            <a:ext cx="27618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OAuth2 Roles</a:t>
            </a:r>
            <a:endParaRPr sz="2600"/>
          </a:p>
        </p:txBody>
      </p:sp>
      <p:pic>
        <p:nvPicPr>
          <p:cNvPr id="304" name="Google Shape;3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300" y="1482200"/>
            <a:ext cx="4374050" cy="32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3"/>
          <p:cNvSpPr txBox="1"/>
          <p:nvPr>
            <p:ph type="title"/>
          </p:nvPr>
        </p:nvSpPr>
        <p:spPr>
          <a:xfrm>
            <a:off x="92550" y="1946475"/>
            <a:ext cx="4374000" cy="17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Propietario: Eres tu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Cliente: canvas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Servidor </a:t>
            </a:r>
            <a:r>
              <a:rPr lang="es"/>
              <a:t>Autorización</a:t>
            </a:r>
            <a:r>
              <a:rPr lang="es"/>
              <a:t>: Google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Servidor de Recursos: Photos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4"/>
          <p:cNvSpPr txBox="1"/>
          <p:nvPr>
            <p:ph type="title"/>
          </p:nvPr>
        </p:nvSpPr>
        <p:spPr>
          <a:xfrm>
            <a:off x="963950" y="1802850"/>
            <a:ext cx="6571800" cy="15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Clientes Confidenciales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Clientes </a:t>
            </a:r>
            <a:r>
              <a:rPr lang="es"/>
              <a:t>Públicos</a:t>
            </a:r>
            <a:endParaRPr/>
          </a:p>
        </p:txBody>
      </p:sp>
      <p:sp>
        <p:nvSpPr>
          <p:cNvPr id="311" name="Google Shape;311;p54"/>
          <p:cNvSpPr txBox="1"/>
          <p:nvPr>
            <p:ph type="title"/>
          </p:nvPr>
        </p:nvSpPr>
        <p:spPr>
          <a:xfrm>
            <a:off x="963950" y="875275"/>
            <a:ext cx="33603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Tipos de Clientes</a:t>
            </a:r>
            <a:endParaRPr sz="2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5"/>
          <p:cNvSpPr txBox="1"/>
          <p:nvPr>
            <p:ph type="title"/>
          </p:nvPr>
        </p:nvSpPr>
        <p:spPr>
          <a:xfrm>
            <a:off x="963950" y="1802850"/>
            <a:ext cx="6571800" cy="15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Los scopes son una parte fundamental del proceso de autorización. Representan los permisos </a:t>
            </a:r>
            <a:r>
              <a:rPr lang="es"/>
              <a:t>específicos</a:t>
            </a:r>
            <a:r>
              <a:rPr lang="es"/>
              <a:t> que un usuario otorga a una </a:t>
            </a:r>
            <a:r>
              <a:rPr lang="es"/>
              <a:t>aplicación para acceder ciertos recursos en su nombre</a:t>
            </a:r>
            <a:endParaRPr/>
          </a:p>
        </p:txBody>
      </p:sp>
      <p:sp>
        <p:nvSpPr>
          <p:cNvPr id="317" name="Google Shape;317;p55"/>
          <p:cNvSpPr txBox="1"/>
          <p:nvPr>
            <p:ph type="title"/>
          </p:nvPr>
        </p:nvSpPr>
        <p:spPr>
          <a:xfrm>
            <a:off x="963950" y="875275"/>
            <a:ext cx="44559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OAuth Scopes o </a:t>
            </a:r>
            <a:r>
              <a:rPr lang="es" sz="2600"/>
              <a:t>Ámbitos</a:t>
            </a:r>
            <a:endParaRPr sz="2600"/>
          </a:p>
        </p:txBody>
      </p:sp>
      <p:sp>
        <p:nvSpPr>
          <p:cNvPr id="318" name="Google Shape;318;p55"/>
          <p:cNvSpPr txBox="1"/>
          <p:nvPr>
            <p:ph type="title"/>
          </p:nvPr>
        </p:nvSpPr>
        <p:spPr>
          <a:xfrm>
            <a:off x="4462775" y="3388225"/>
            <a:ext cx="4455900" cy="16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ejemplos comunes son:</a:t>
            </a:r>
            <a:br>
              <a:rPr lang="es"/>
            </a:br>
            <a:r>
              <a:rPr lang="es"/>
              <a:t>  </a:t>
            </a: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profile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 email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 contacts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 photos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 read/write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 offline_access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86" name="Google Shape;86;p20"/>
          <p:cNvPicPr preferRelativeResize="0"/>
          <p:nvPr/>
        </p:nvPicPr>
        <p:blipFill rotWithShape="1">
          <a:blip r:embed="rId3">
            <a:alphaModFix/>
          </a:blip>
          <a:srcRect b="13591" l="0" r="0" t="0"/>
          <a:stretch/>
        </p:blipFill>
        <p:spPr>
          <a:xfrm>
            <a:off x="-45075" y="0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+Imagen 2.png" id="87" name="Google Shape;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075" y="0"/>
            <a:ext cx="9189077" cy="5299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/>
              <a:t>Qué</a:t>
            </a:r>
            <a:r>
              <a:rPr lang="es"/>
              <a:t> es OAuth?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323" name="Google Shape;323;p56"/>
          <p:cNvPicPr preferRelativeResize="0"/>
          <p:nvPr/>
        </p:nvPicPr>
        <p:blipFill rotWithShape="1">
          <a:blip r:embed="rId3">
            <a:alphaModFix/>
          </a:blip>
          <a:srcRect b="13591" l="0" r="0" t="0"/>
          <a:stretch/>
        </p:blipFill>
        <p:spPr>
          <a:xfrm>
            <a:off x="-45075" y="0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+Imagen 2.png" id="324" name="Google Shape;32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075" y="0"/>
            <a:ext cx="9189077" cy="5299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6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OAuth2 Grants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 txBox="1"/>
          <p:nvPr>
            <p:ph type="title"/>
          </p:nvPr>
        </p:nvSpPr>
        <p:spPr>
          <a:xfrm>
            <a:off x="311700" y="1399675"/>
            <a:ext cx="41487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Grant es el </a:t>
            </a:r>
            <a:r>
              <a:rPr lang="es"/>
              <a:t>método</a:t>
            </a:r>
            <a:r>
              <a:rPr lang="es"/>
              <a:t> de adquirir un access token. </a:t>
            </a:r>
            <a:r>
              <a:rPr lang="es"/>
              <a:t>También</a:t>
            </a:r>
            <a:r>
              <a:rPr lang="es"/>
              <a:t> conocido como el “flow” porque representa el flujo seguido.</a:t>
            </a:r>
            <a:endParaRPr/>
          </a:p>
        </p:txBody>
      </p:sp>
      <p:pic>
        <p:nvPicPr>
          <p:cNvPr id="331" name="Google Shape;3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425" y="1362725"/>
            <a:ext cx="2409988" cy="24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type="title"/>
          </p:nvPr>
        </p:nvSpPr>
        <p:spPr>
          <a:xfrm>
            <a:off x="963950" y="1802850"/>
            <a:ext cx="6571800" cy="19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Authorization Code *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Implicit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Device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Client Credentials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PKCE (</a:t>
            </a:r>
            <a:r>
              <a:rPr b="1" lang="es" sz="1700">
                <a:latin typeface="Arial"/>
                <a:ea typeface="Arial"/>
                <a:cs typeface="Arial"/>
                <a:sym typeface="Arial"/>
              </a:rPr>
              <a:t>Proof Key for Code Exchange)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Resource Owner Credentials **</a:t>
            </a:r>
            <a:endParaRPr/>
          </a:p>
        </p:txBody>
      </p:sp>
      <p:sp>
        <p:nvSpPr>
          <p:cNvPr id="337" name="Google Shape;337;p58"/>
          <p:cNvSpPr txBox="1"/>
          <p:nvPr>
            <p:ph type="title"/>
          </p:nvPr>
        </p:nvSpPr>
        <p:spPr>
          <a:xfrm>
            <a:off x="963950" y="875275"/>
            <a:ext cx="68499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Tipos de “Grant” / OAuth2 Grant Types</a:t>
            </a:r>
            <a:endParaRPr sz="2600"/>
          </a:p>
        </p:txBody>
      </p:sp>
      <p:sp>
        <p:nvSpPr>
          <p:cNvPr id="338" name="Google Shape;338;p58"/>
          <p:cNvSpPr txBox="1"/>
          <p:nvPr>
            <p:ph type="title"/>
          </p:nvPr>
        </p:nvSpPr>
        <p:spPr>
          <a:xfrm>
            <a:off x="2042825" y="4400050"/>
            <a:ext cx="6571800" cy="4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Nota: </a:t>
            </a:r>
            <a:r>
              <a:rPr lang="es" sz="1200"/>
              <a:t>Existen otros grants, </a:t>
            </a:r>
            <a:r>
              <a:rPr lang="es" sz="1200"/>
              <a:t>aquí</a:t>
            </a:r>
            <a:r>
              <a:rPr lang="es" sz="1200"/>
              <a:t> solo mostramos los </a:t>
            </a:r>
            <a:r>
              <a:rPr lang="es" sz="1200"/>
              <a:t>más</a:t>
            </a:r>
            <a:r>
              <a:rPr lang="es" sz="1200"/>
              <a:t> comunes.</a:t>
            </a:r>
            <a:endParaRPr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type="title"/>
          </p:nvPr>
        </p:nvSpPr>
        <p:spPr>
          <a:xfrm>
            <a:off x="963950" y="1812250"/>
            <a:ext cx="6571800" cy="14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Este grant es usado por clientes </a:t>
            </a:r>
            <a:r>
              <a:rPr lang="es"/>
              <a:t>públicos</a:t>
            </a:r>
            <a:r>
              <a:rPr lang="es"/>
              <a:t> y confidenciales para intercambiar un “Authorization Code”por un “Access Token”.</a:t>
            </a:r>
            <a:br>
              <a:rPr lang="es"/>
            </a:br>
            <a:br>
              <a:rPr lang="es"/>
            </a:br>
            <a:r>
              <a:rPr lang="es"/>
              <a:t>Este es el </a:t>
            </a:r>
            <a:r>
              <a:rPr lang="es"/>
              <a:t>más</a:t>
            </a:r>
            <a:r>
              <a:rPr lang="es"/>
              <a:t> usado de los grants.</a:t>
            </a:r>
            <a:endParaRPr/>
          </a:p>
        </p:txBody>
      </p:sp>
      <p:sp>
        <p:nvSpPr>
          <p:cNvPr id="344" name="Google Shape;344;p59"/>
          <p:cNvSpPr txBox="1"/>
          <p:nvPr>
            <p:ph type="title"/>
          </p:nvPr>
        </p:nvSpPr>
        <p:spPr>
          <a:xfrm>
            <a:off x="963950" y="875275"/>
            <a:ext cx="68499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Authorization Code Grant</a:t>
            </a:r>
            <a:endParaRPr sz="2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0"/>
          <p:cNvSpPr txBox="1"/>
          <p:nvPr>
            <p:ph type="title"/>
          </p:nvPr>
        </p:nvSpPr>
        <p:spPr>
          <a:xfrm>
            <a:off x="963950" y="1440675"/>
            <a:ext cx="6571800" cy="8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cliente llevara al usuario al servidor de Autorización con los siguientes </a:t>
            </a:r>
            <a:r>
              <a:rPr lang="es"/>
              <a:t>parámetros</a:t>
            </a:r>
            <a:r>
              <a:rPr lang="es"/>
              <a:t>:</a:t>
            </a:r>
            <a:endParaRPr/>
          </a:p>
        </p:txBody>
      </p:sp>
      <p:sp>
        <p:nvSpPr>
          <p:cNvPr id="350" name="Google Shape;350;p60"/>
          <p:cNvSpPr txBox="1"/>
          <p:nvPr>
            <p:ph type="title"/>
          </p:nvPr>
        </p:nvSpPr>
        <p:spPr>
          <a:xfrm>
            <a:off x="963950" y="875275"/>
            <a:ext cx="68499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Authorization Code Grant - 1ra Parte</a:t>
            </a:r>
            <a:endParaRPr sz="2600"/>
          </a:p>
        </p:txBody>
      </p:sp>
      <p:sp>
        <p:nvSpPr>
          <p:cNvPr id="351" name="Google Shape;351;p60"/>
          <p:cNvSpPr txBox="1"/>
          <p:nvPr>
            <p:ph type="title"/>
          </p:nvPr>
        </p:nvSpPr>
        <p:spPr>
          <a:xfrm>
            <a:off x="1060875" y="2123150"/>
            <a:ext cx="6571800" cy="13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response_type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client_id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redirect_uri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scope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state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60"/>
          <p:cNvSpPr txBox="1"/>
          <p:nvPr>
            <p:ph type="title"/>
          </p:nvPr>
        </p:nvSpPr>
        <p:spPr>
          <a:xfrm>
            <a:off x="2515600" y="3379025"/>
            <a:ext cx="6571800" cy="8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 el usuario aprueba, este </a:t>
            </a:r>
            <a:r>
              <a:rPr lang="es"/>
              <a:t>será</a:t>
            </a:r>
            <a:r>
              <a:rPr lang="es"/>
              <a:t> redireccionado al url especificado con la siguiente </a:t>
            </a:r>
            <a:r>
              <a:rPr lang="es"/>
              <a:t>información</a:t>
            </a:r>
            <a:endParaRPr/>
          </a:p>
        </p:txBody>
      </p:sp>
      <p:sp>
        <p:nvSpPr>
          <p:cNvPr id="353" name="Google Shape;353;p60"/>
          <p:cNvSpPr txBox="1"/>
          <p:nvPr>
            <p:ph type="title"/>
          </p:nvPr>
        </p:nvSpPr>
        <p:spPr>
          <a:xfrm>
            <a:off x="2629900" y="4171425"/>
            <a:ext cx="40005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code (</a:t>
            </a: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código</a:t>
            </a: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 de autorización)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state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 txBox="1"/>
          <p:nvPr>
            <p:ph type="title"/>
          </p:nvPr>
        </p:nvSpPr>
        <p:spPr>
          <a:xfrm>
            <a:off x="963950" y="1440675"/>
            <a:ext cx="6571800" cy="8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cliente </a:t>
            </a:r>
            <a:r>
              <a:rPr lang="es"/>
              <a:t>enviará</a:t>
            </a:r>
            <a:r>
              <a:rPr lang="es"/>
              <a:t> un POST request al authorization server con los siguientes </a:t>
            </a:r>
            <a:r>
              <a:rPr lang="es"/>
              <a:t>parámetros</a:t>
            </a:r>
            <a:endParaRPr/>
          </a:p>
        </p:txBody>
      </p:sp>
      <p:sp>
        <p:nvSpPr>
          <p:cNvPr id="359" name="Google Shape;359;p61"/>
          <p:cNvSpPr txBox="1"/>
          <p:nvPr>
            <p:ph type="title"/>
          </p:nvPr>
        </p:nvSpPr>
        <p:spPr>
          <a:xfrm>
            <a:off x="963950" y="875275"/>
            <a:ext cx="68499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Authorization Code Grant - 2da Parte</a:t>
            </a:r>
            <a:endParaRPr sz="2600"/>
          </a:p>
        </p:txBody>
      </p:sp>
      <p:sp>
        <p:nvSpPr>
          <p:cNvPr id="360" name="Google Shape;360;p61"/>
          <p:cNvSpPr txBox="1"/>
          <p:nvPr>
            <p:ph type="title"/>
          </p:nvPr>
        </p:nvSpPr>
        <p:spPr>
          <a:xfrm>
            <a:off x="1060875" y="2123150"/>
            <a:ext cx="6571800" cy="13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grant_type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client_id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client_secret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redirect_uri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code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1" name="Google Shape;361;p61"/>
          <p:cNvSpPr txBox="1"/>
          <p:nvPr>
            <p:ph type="title"/>
          </p:nvPr>
        </p:nvSpPr>
        <p:spPr>
          <a:xfrm>
            <a:off x="2515600" y="3150425"/>
            <a:ext cx="6571800" cy="8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authorization server </a:t>
            </a:r>
            <a:r>
              <a:rPr lang="es"/>
              <a:t>responderá</a:t>
            </a:r>
            <a:r>
              <a:rPr lang="es"/>
              <a:t> con un json conteniendo</a:t>
            </a:r>
            <a:endParaRPr/>
          </a:p>
        </p:txBody>
      </p:sp>
      <p:sp>
        <p:nvSpPr>
          <p:cNvPr id="362" name="Google Shape;362;p61"/>
          <p:cNvSpPr txBox="1"/>
          <p:nvPr>
            <p:ph type="title"/>
          </p:nvPr>
        </p:nvSpPr>
        <p:spPr>
          <a:xfrm>
            <a:off x="2638325" y="3901700"/>
            <a:ext cx="4000500" cy="10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token_type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expires_in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access_token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Consolas"/>
                <a:ea typeface="Consolas"/>
                <a:cs typeface="Consolas"/>
                <a:sym typeface="Consolas"/>
              </a:rPr>
              <a:t>refresh_token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 txBox="1"/>
          <p:nvPr>
            <p:ph type="title"/>
          </p:nvPr>
        </p:nvSpPr>
        <p:spPr>
          <a:xfrm>
            <a:off x="963950" y="1550975"/>
            <a:ext cx="6571800" cy="27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Implicit: Similar al Authorization Code grant pero es más recomendado para situaciones de Clientes </a:t>
            </a:r>
            <a:r>
              <a:rPr lang="es"/>
              <a:t>públicos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Client Credentials: Mayormente usado en </a:t>
            </a:r>
            <a:r>
              <a:rPr lang="es"/>
              <a:t>autorización</a:t>
            </a:r>
            <a:r>
              <a:rPr lang="es"/>
              <a:t> de PC-a-PC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PKCE (</a:t>
            </a:r>
            <a:r>
              <a:rPr b="1" lang="es" sz="1700">
                <a:latin typeface="Arial"/>
                <a:ea typeface="Arial"/>
                <a:cs typeface="Arial"/>
                <a:sym typeface="Arial"/>
              </a:rPr>
              <a:t>Proof Key for Code Exchange)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Resource Owner Credentials **</a:t>
            </a:r>
            <a:endParaRPr/>
          </a:p>
        </p:txBody>
      </p:sp>
      <p:sp>
        <p:nvSpPr>
          <p:cNvPr id="368" name="Google Shape;368;p62"/>
          <p:cNvSpPr txBox="1"/>
          <p:nvPr>
            <p:ph type="title"/>
          </p:nvPr>
        </p:nvSpPr>
        <p:spPr>
          <a:xfrm>
            <a:off x="963950" y="875275"/>
            <a:ext cx="68499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Tipos de “Grant” / OAuth2 Grant Types</a:t>
            </a:r>
            <a:endParaRPr sz="2600"/>
          </a:p>
        </p:txBody>
      </p:sp>
      <p:sp>
        <p:nvSpPr>
          <p:cNvPr id="369" name="Google Shape;369;p62"/>
          <p:cNvSpPr txBox="1"/>
          <p:nvPr>
            <p:ph type="title"/>
          </p:nvPr>
        </p:nvSpPr>
        <p:spPr>
          <a:xfrm>
            <a:off x="2042825" y="4400050"/>
            <a:ext cx="6571800" cy="4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Nota: Existen otros grants, aquí solo mostramos los más comunes.</a:t>
            </a:r>
            <a:endParaRPr sz="1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3"/>
          <p:cNvPicPr preferRelativeResize="0"/>
          <p:nvPr/>
        </p:nvPicPr>
        <p:blipFill rotWithShape="1">
          <a:blip r:embed="rId4">
            <a:alphaModFix/>
          </a:blip>
          <a:srcRect b="0" l="12912" r="12919" t="0"/>
          <a:stretch/>
        </p:blipFill>
        <p:spPr>
          <a:xfrm>
            <a:off x="3763600" y="0"/>
            <a:ext cx="50864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3"/>
          <p:cNvSpPr txBox="1"/>
          <p:nvPr>
            <p:ph type="title"/>
          </p:nvPr>
        </p:nvSpPr>
        <p:spPr>
          <a:xfrm>
            <a:off x="311700" y="1548750"/>
            <a:ext cx="32019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¿Cual OAuth Grant </a:t>
            </a:r>
            <a:r>
              <a:rPr lang="es"/>
              <a:t>debería</a:t>
            </a:r>
            <a:r>
              <a:rPr lang="es"/>
              <a:t> usar?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700" y="859888"/>
            <a:ext cx="3753932" cy="342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4"/>
          <p:cNvSpPr txBox="1"/>
          <p:nvPr/>
        </p:nvSpPr>
        <p:spPr>
          <a:xfrm>
            <a:off x="2695050" y="4408450"/>
            <a:ext cx="375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https://alexbilbie.github.io/guide-to-oauth-2-grants/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387" name="Google Shape;387;p65"/>
          <p:cNvPicPr preferRelativeResize="0"/>
          <p:nvPr/>
        </p:nvPicPr>
        <p:blipFill rotWithShape="1">
          <a:blip r:embed="rId3">
            <a:alphaModFix/>
          </a:blip>
          <a:srcRect b="13591" l="0" r="0" t="0"/>
          <a:stretch/>
        </p:blipFill>
        <p:spPr>
          <a:xfrm>
            <a:off x="-45075" y="0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+Imagen 2.png" id="388" name="Google Shape;38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075" y="0"/>
            <a:ext cx="9189077" cy="5299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5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Clientes </a:t>
            </a:r>
            <a:r>
              <a:rPr lang="es"/>
              <a:t>OAuth2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title"/>
          </p:nvPr>
        </p:nvSpPr>
        <p:spPr>
          <a:xfrm>
            <a:off x="311700" y="1399675"/>
            <a:ext cx="35028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OAuth es un protocolo de autorización abierto que permite a las aplicaciones obtener acceso limitado a los recursos en un servicio en línea en nombre de un usuario.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425" y="1362725"/>
            <a:ext cx="2409988" cy="24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 txBox="1"/>
          <p:nvPr>
            <p:ph type="title"/>
          </p:nvPr>
        </p:nvSpPr>
        <p:spPr>
          <a:xfrm>
            <a:off x="963950" y="875275"/>
            <a:ext cx="68499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Authorization Providers</a:t>
            </a:r>
            <a:endParaRPr sz="2600"/>
          </a:p>
        </p:txBody>
      </p:sp>
      <p:pic>
        <p:nvPicPr>
          <p:cNvPr id="395" name="Google Shape;3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75" y="1923150"/>
            <a:ext cx="1970326" cy="197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6100" y="1923150"/>
            <a:ext cx="1970325" cy="19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6"/>
          <p:cNvSpPr txBox="1"/>
          <p:nvPr>
            <p:ph type="title"/>
          </p:nvPr>
        </p:nvSpPr>
        <p:spPr>
          <a:xfrm>
            <a:off x="862350" y="3893475"/>
            <a:ext cx="16959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BBC9B"/>
                </a:solidFill>
                <a:latin typeface="Consolas"/>
                <a:ea typeface="Consolas"/>
                <a:cs typeface="Consolas"/>
                <a:sym typeface="Consolas"/>
              </a:rPr>
              <a:t>Github</a:t>
            </a:r>
            <a:endParaRPr>
              <a:solidFill>
                <a:srgbClr val="1BBC9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8" name="Google Shape;398;p66"/>
          <p:cNvSpPr txBox="1"/>
          <p:nvPr>
            <p:ph type="title"/>
          </p:nvPr>
        </p:nvSpPr>
        <p:spPr>
          <a:xfrm>
            <a:off x="3676913" y="3893475"/>
            <a:ext cx="16959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BBC9B"/>
                </a:solidFill>
                <a:latin typeface="Consolas"/>
                <a:ea typeface="Consolas"/>
                <a:cs typeface="Consolas"/>
                <a:sym typeface="Consolas"/>
              </a:rPr>
              <a:t>Google</a:t>
            </a:r>
            <a:endParaRPr>
              <a:solidFill>
                <a:srgbClr val="1BBC9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9" name="Google Shape;39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1700" y="1995737"/>
            <a:ext cx="1825151" cy="182515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6"/>
          <p:cNvSpPr txBox="1"/>
          <p:nvPr>
            <p:ph type="title"/>
          </p:nvPr>
        </p:nvSpPr>
        <p:spPr>
          <a:xfrm>
            <a:off x="6476313" y="3893475"/>
            <a:ext cx="16959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BBC9B"/>
                </a:solidFill>
                <a:latin typeface="Consolas"/>
                <a:ea typeface="Consolas"/>
                <a:cs typeface="Consolas"/>
                <a:sym typeface="Consolas"/>
              </a:rPr>
              <a:t>Microsoft</a:t>
            </a:r>
            <a:endParaRPr>
              <a:solidFill>
                <a:srgbClr val="1BBC9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7"/>
          <p:cNvSpPr txBox="1"/>
          <p:nvPr>
            <p:ph type="title"/>
          </p:nvPr>
        </p:nvSpPr>
        <p:spPr>
          <a:xfrm>
            <a:off x="963950" y="875275"/>
            <a:ext cx="68499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Registrando mi App (Cliente)</a:t>
            </a:r>
            <a:endParaRPr sz="2600"/>
          </a:p>
        </p:txBody>
      </p:sp>
      <p:pic>
        <p:nvPicPr>
          <p:cNvPr id="406" name="Google Shape;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000" y="1677425"/>
            <a:ext cx="5785999" cy="26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8"/>
          <p:cNvPicPr preferRelativeResize="0"/>
          <p:nvPr/>
        </p:nvPicPr>
        <p:blipFill rotWithShape="1">
          <a:blip r:embed="rId4">
            <a:alphaModFix/>
          </a:blip>
          <a:srcRect b="0" l="12912" r="12919" t="0"/>
          <a:stretch/>
        </p:blipFill>
        <p:spPr>
          <a:xfrm>
            <a:off x="3763600" y="0"/>
            <a:ext cx="50864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>
            <p:ph type="title"/>
          </p:nvPr>
        </p:nvSpPr>
        <p:spPr>
          <a:xfrm>
            <a:off x="311700" y="1548750"/>
            <a:ext cx="32019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¿Y que tal OAuth Authorization Server?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9"/>
          <p:cNvSpPr txBox="1"/>
          <p:nvPr>
            <p:ph type="ctrTitle"/>
          </p:nvPr>
        </p:nvSpPr>
        <p:spPr>
          <a:xfrm>
            <a:off x="1018525" y="1908550"/>
            <a:ext cx="6096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CódigoFacilito.</a:t>
            </a:r>
            <a:endParaRPr/>
          </a:p>
        </p:txBody>
      </p:sp>
      <p:sp>
        <p:nvSpPr>
          <p:cNvPr id="419" name="Google Shape;419;p69"/>
          <p:cNvSpPr txBox="1"/>
          <p:nvPr>
            <p:ph idx="2" type="ctrTitle"/>
          </p:nvPr>
        </p:nvSpPr>
        <p:spPr>
          <a:xfrm>
            <a:off x="1018525" y="2484575"/>
            <a:ext cx="69078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OAuth</a:t>
            </a:r>
            <a:endParaRPr sz="3000"/>
          </a:p>
        </p:txBody>
      </p:sp>
      <p:sp>
        <p:nvSpPr>
          <p:cNvPr id="420" name="Google Shape;420;p69"/>
          <p:cNvSpPr txBox="1"/>
          <p:nvPr>
            <p:ph idx="3" type="ctrTitle"/>
          </p:nvPr>
        </p:nvSpPr>
        <p:spPr>
          <a:xfrm>
            <a:off x="1094725" y="3185700"/>
            <a:ext cx="24045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Andres Pineda - Desarrollador Cloud</a:t>
            </a:r>
            <a:endParaRPr sz="900"/>
          </a:p>
        </p:txBody>
      </p:sp>
      <p:sp>
        <p:nvSpPr>
          <p:cNvPr id="421" name="Google Shape;421;p69"/>
          <p:cNvSpPr txBox="1"/>
          <p:nvPr>
            <p:ph type="ctrTitle"/>
          </p:nvPr>
        </p:nvSpPr>
        <p:spPr>
          <a:xfrm>
            <a:off x="5167800" y="2334925"/>
            <a:ext cx="30963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Gracias!!!</a:t>
            </a:r>
            <a:endParaRPr sz="3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type="title"/>
          </p:nvPr>
        </p:nvSpPr>
        <p:spPr>
          <a:xfrm>
            <a:off x="311700" y="1399675"/>
            <a:ext cx="41487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OAuth permite que el usuario autorice temporalmente la aplicación para acceder a sus datos en el proveedor de servicios en línea, sin revelar su contraseña.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425" y="1362725"/>
            <a:ext cx="2409988" cy="24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311700" y="1399675"/>
            <a:ext cx="41487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OAuth permite que el usuario autorice temporalmente la aplicación para acceder a sus datos en el proveedor de servicios en línea, </a:t>
            </a:r>
            <a:r>
              <a:rPr b="1" lang="es">
                <a:solidFill>
                  <a:srgbClr val="FF00FF"/>
                </a:solidFill>
                <a:latin typeface="Poppins"/>
                <a:ea typeface="Poppins"/>
                <a:cs typeface="Poppins"/>
                <a:sym typeface="Poppins"/>
              </a:rPr>
              <a:t>sin revelar su contraseña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425" y="1362725"/>
            <a:ext cx="2409988" cy="24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111" name="Google Shape;111;p24"/>
          <p:cNvPicPr preferRelativeResize="0"/>
          <p:nvPr/>
        </p:nvPicPr>
        <p:blipFill rotWithShape="1">
          <a:blip r:embed="rId3">
            <a:alphaModFix/>
          </a:blip>
          <a:srcRect b="13591" l="0" r="0" t="0"/>
          <a:stretch/>
        </p:blipFill>
        <p:spPr>
          <a:xfrm>
            <a:off x="-45075" y="0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+Imagen 2.png" id="112" name="Google Shape;1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075" y="0"/>
            <a:ext cx="9189077" cy="5299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4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Historia de OAuth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type="title"/>
          </p:nvPr>
        </p:nvSpPr>
        <p:spPr>
          <a:xfrm>
            <a:off x="311700" y="1399675"/>
            <a:ext cx="35028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CódigoFacilito.com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525" y="799713"/>
            <a:ext cx="3972849" cy="392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